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67" r:id="rId6"/>
    <p:sldId id="261" r:id="rId7"/>
    <p:sldId id="262" r:id="rId8"/>
    <p:sldId id="263" r:id="rId9"/>
    <p:sldId id="264" r:id="rId10"/>
    <p:sldId id="265" r:id="rId11"/>
    <p:sldId id="268" r:id="rId12"/>
    <p:sldId id="266" r:id="rId13"/>
    <p:sldId id="270" r:id="rId14"/>
    <p:sldId id="257" r:id="rId15"/>
    <p:sldId id="269" r:id="rId1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653124-9E2F-4DA3-8177-54573AB6A83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AC3CCABA-3A69-4F4B-81ED-F753DFF78561}">
      <dgm:prSet/>
      <dgm:spPr>
        <a:solidFill>
          <a:srgbClr val="002060"/>
        </a:solidFill>
      </dgm:spPr>
      <dgm:t>
        <a:bodyPr/>
        <a:lstStyle/>
        <a:p>
          <a:pPr algn="ctr" rtl="0"/>
          <a:r>
            <a:rPr lang="es-CO" dirty="0" smtClean="0"/>
            <a:t>“Clama a mí, y yo te responderé, y te enseñaré cosas grandes y ocultas que tú no conoces”. </a:t>
          </a:r>
          <a:r>
            <a:rPr lang="es-CO" b="1" dirty="0" smtClean="0"/>
            <a:t>(Jeremías). </a:t>
          </a:r>
          <a:endParaRPr lang="es-CO" dirty="0"/>
        </a:p>
      </dgm:t>
    </dgm:pt>
    <dgm:pt modelId="{9A3C1A5C-FF1A-4530-9416-A2A5A96A8BC4}" type="parTrans" cxnId="{ABB48B09-4027-4DE2-B740-DBE8C3C00E42}">
      <dgm:prSet/>
      <dgm:spPr/>
      <dgm:t>
        <a:bodyPr/>
        <a:lstStyle/>
        <a:p>
          <a:endParaRPr lang="es-CO"/>
        </a:p>
      </dgm:t>
    </dgm:pt>
    <dgm:pt modelId="{DA88006B-3758-419B-A75C-D70767CE6C74}" type="sibTrans" cxnId="{ABB48B09-4027-4DE2-B740-DBE8C3C00E42}">
      <dgm:prSet/>
      <dgm:spPr/>
      <dgm:t>
        <a:bodyPr/>
        <a:lstStyle/>
        <a:p>
          <a:endParaRPr lang="es-CO"/>
        </a:p>
      </dgm:t>
    </dgm:pt>
    <dgm:pt modelId="{DE43597D-282A-425A-97C6-440A1D7BDAD5}">
      <dgm:prSet/>
      <dgm:spPr>
        <a:solidFill>
          <a:srgbClr val="002060"/>
        </a:solidFill>
      </dgm:spPr>
      <dgm:t>
        <a:bodyPr/>
        <a:lstStyle/>
        <a:p>
          <a:pPr algn="ctr" rtl="0"/>
          <a:r>
            <a:rPr lang="es-CO" dirty="0" smtClean="0"/>
            <a:t>Estas son las dos grandes promesas de la Biblia. Y para obtenerlas, Él dice: “Clama a mí …”.Aquí es donde comienza, con Dios.</a:t>
          </a:r>
          <a:endParaRPr lang="es-CO" dirty="0"/>
        </a:p>
      </dgm:t>
    </dgm:pt>
    <dgm:pt modelId="{FDF55729-5659-4791-9866-6444688C8C60}" type="parTrans" cxnId="{F98F9C97-5615-4398-94B9-308C367D5FB5}">
      <dgm:prSet/>
      <dgm:spPr/>
      <dgm:t>
        <a:bodyPr/>
        <a:lstStyle/>
        <a:p>
          <a:endParaRPr lang="es-CO"/>
        </a:p>
      </dgm:t>
    </dgm:pt>
    <dgm:pt modelId="{BC425D05-0792-4036-B877-F1D50D5FDCA4}" type="sibTrans" cxnId="{F98F9C97-5615-4398-94B9-308C367D5FB5}">
      <dgm:prSet/>
      <dgm:spPr/>
      <dgm:t>
        <a:bodyPr/>
        <a:lstStyle/>
        <a:p>
          <a:endParaRPr lang="es-CO"/>
        </a:p>
      </dgm:t>
    </dgm:pt>
    <dgm:pt modelId="{347FB9FB-FF28-45FC-952C-F8D2EA61047C}" type="pres">
      <dgm:prSet presAssocID="{21653124-9E2F-4DA3-8177-54573AB6A832}" presName="linear" presStyleCnt="0">
        <dgm:presLayoutVars>
          <dgm:animLvl val="lvl"/>
          <dgm:resizeHandles val="exact"/>
        </dgm:presLayoutVars>
      </dgm:prSet>
      <dgm:spPr/>
      <dgm:t>
        <a:bodyPr/>
        <a:lstStyle/>
        <a:p>
          <a:endParaRPr lang="es-CO"/>
        </a:p>
      </dgm:t>
    </dgm:pt>
    <dgm:pt modelId="{B92A5BE8-47FC-4AD0-9217-4FA65B225A2D}" type="pres">
      <dgm:prSet presAssocID="{AC3CCABA-3A69-4F4B-81ED-F753DFF78561}" presName="parentText" presStyleLbl="node1" presStyleIdx="0" presStyleCnt="2">
        <dgm:presLayoutVars>
          <dgm:chMax val="0"/>
          <dgm:bulletEnabled val="1"/>
        </dgm:presLayoutVars>
      </dgm:prSet>
      <dgm:spPr/>
      <dgm:t>
        <a:bodyPr/>
        <a:lstStyle/>
        <a:p>
          <a:endParaRPr lang="es-CO"/>
        </a:p>
      </dgm:t>
    </dgm:pt>
    <dgm:pt modelId="{61AFAE6C-6AB3-4E58-AB3A-B64E1F14A7C8}" type="pres">
      <dgm:prSet presAssocID="{DA88006B-3758-419B-A75C-D70767CE6C74}" presName="spacer" presStyleCnt="0"/>
      <dgm:spPr/>
    </dgm:pt>
    <dgm:pt modelId="{3B1A72F3-ECE6-4506-9CD7-1C4941125D92}" type="pres">
      <dgm:prSet presAssocID="{DE43597D-282A-425A-97C6-440A1D7BDAD5}" presName="parentText" presStyleLbl="node1" presStyleIdx="1" presStyleCnt="2">
        <dgm:presLayoutVars>
          <dgm:chMax val="0"/>
          <dgm:bulletEnabled val="1"/>
        </dgm:presLayoutVars>
      </dgm:prSet>
      <dgm:spPr/>
      <dgm:t>
        <a:bodyPr/>
        <a:lstStyle/>
        <a:p>
          <a:endParaRPr lang="es-CO"/>
        </a:p>
      </dgm:t>
    </dgm:pt>
  </dgm:ptLst>
  <dgm:cxnLst>
    <dgm:cxn modelId="{F98F9C97-5615-4398-94B9-308C367D5FB5}" srcId="{21653124-9E2F-4DA3-8177-54573AB6A832}" destId="{DE43597D-282A-425A-97C6-440A1D7BDAD5}" srcOrd="1" destOrd="0" parTransId="{FDF55729-5659-4791-9866-6444688C8C60}" sibTransId="{BC425D05-0792-4036-B877-F1D50D5FDCA4}"/>
    <dgm:cxn modelId="{99C8206A-354D-4B73-895E-8A3CC6CDC169}" type="presOf" srcId="{AC3CCABA-3A69-4F4B-81ED-F753DFF78561}" destId="{B92A5BE8-47FC-4AD0-9217-4FA65B225A2D}" srcOrd="0" destOrd="0" presId="urn:microsoft.com/office/officeart/2005/8/layout/vList2"/>
    <dgm:cxn modelId="{ABB48B09-4027-4DE2-B740-DBE8C3C00E42}" srcId="{21653124-9E2F-4DA3-8177-54573AB6A832}" destId="{AC3CCABA-3A69-4F4B-81ED-F753DFF78561}" srcOrd="0" destOrd="0" parTransId="{9A3C1A5C-FF1A-4530-9416-A2A5A96A8BC4}" sibTransId="{DA88006B-3758-419B-A75C-D70767CE6C74}"/>
    <dgm:cxn modelId="{B9A2B21D-C3E7-4C9A-885F-739F885DF40C}" type="presOf" srcId="{DE43597D-282A-425A-97C6-440A1D7BDAD5}" destId="{3B1A72F3-ECE6-4506-9CD7-1C4941125D92}" srcOrd="0" destOrd="0" presId="urn:microsoft.com/office/officeart/2005/8/layout/vList2"/>
    <dgm:cxn modelId="{D07CB08C-D3CF-4257-A4CF-7979DF45AA71}" type="presOf" srcId="{21653124-9E2F-4DA3-8177-54573AB6A832}" destId="{347FB9FB-FF28-45FC-952C-F8D2EA61047C}" srcOrd="0" destOrd="0" presId="urn:microsoft.com/office/officeart/2005/8/layout/vList2"/>
    <dgm:cxn modelId="{5A710F4A-F717-4CD1-8716-4EF189BB4660}" type="presParOf" srcId="{347FB9FB-FF28-45FC-952C-F8D2EA61047C}" destId="{B92A5BE8-47FC-4AD0-9217-4FA65B225A2D}" srcOrd="0" destOrd="0" presId="urn:microsoft.com/office/officeart/2005/8/layout/vList2"/>
    <dgm:cxn modelId="{A1613735-4FB5-4209-B7FA-651D4064051E}" type="presParOf" srcId="{347FB9FB-FF28-45FC-952C-F8D2EA61047C}" destId="{61AFAE6C-6AB3-4E58-AB3A-B64E1F14A7C8}" srcOrd="1" destOrd="0" presId="urn:microsoft.com/office/officeart/2005/8/layout/vList2"/>
    <dgm:cxn modelId="{C4E0B467-399F-4FE5-B812-A12E76766CA2}" type="presParOf" srcId="{347FB9FB-FF28-45FC-952C-F8D2EA61047C}" destId="{3B1A72F3-ECE6-4506-9CD7-1C4941125D92}"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2A5BE8-47FC-4AD0-9217-4FA65B225A2D}">
      <dsp:nvSpPr>
        <dsp:cNvPr id="0" name=""/>
        <dsp:cNvSpPr/>
      </dsp:nvSpPr>
      <dsp:spPr>
        <a:xfrm>
          <a:off x="0" y="6549"/>
          <a:ext cx="7704856" cy="1118812"/>
        </a:xfrm>
        <a:prstGeom prst="roundRect">
          <a:avLst/>
        </a:prstGeom>
        <a:solidFill>
          <a:srgbClr val="00206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“Clama a mí, y yo te responderé, y te enseñaré cosas grandes y ocultas que tú no conoces”. </a:t>
          </a:r>
          <a:r>
            <a:rPr lang="es-CO" sz="2000" b="1" kern="1200" dirty="0" smtClean="0"/>
            <a:t>(Jeremías). </a:t>
          </a:r>
          <a:endParaRPr lang="es-CO" sz="2000" kern="1200" dirty="0"/>
        </a:p>
      </dsp:txBody>
      <dsp:txXfrm>
        <a:off x="54616" y="61165"/>
        <a:ext cx="7595624" cy="1009580"/>
      </dsp:txXfrm>
    </dsp:sp>
    <dsp:sp modelId="{3B1A72F3-ECE6-4506-9CD7-1C4941125D92}">
      <dsp:nvSpPr>
        <dsp:cNvPr id="0" name=""/>
        <dsp:cNvSpPr/>
      </dsp:nvSpPr>
      <dsp:spPr>
        <a:xfrm>
          <a:off x="0" y="1182962"/>
          <a:ext cx="7704856" cy="1118812"/>
        </a:xfrm>
        <a:prstGeom prst="roundRect">
          <a:avLst/>
        </a:prstGeom>
        <a:solidFill>
          <a:srgbClr val="00206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Estas son las dos grandes promesas de la Biblia. Y para obtenerlas, Él dice: “Clama a mí …”.Aquí es donde comienza, con Dios.</a:t>
          </a:r>
          <a:endParaRPr lang="es-CO" sz="2000" kern="1200" dirty="0"/>
        </a:p>
      </dsp:txBody>
      <dsp:txXfrm>
        <a:off x="54616" y="1237578"/>
        <a:ext cx="7595624" cy="100958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7A847CFC-816F-41D0-AAC0-9BF4FEBC753E}" type="datetimeFigureOut">
              <a:rPr lang="es-ES" smtClean="0"/>
              <a:t>11/03/2014</a:t>
            </a:fld>
            <a:endParaRPr lang="es-ES"/>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s-ES"/>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132FADFE-3B8F-471C-ABF0-DBC7717ECBBC}" type="slidenum">
              <a:rPr lang="es-ES" smtClean="0"/>
              <a:t>‹Nº›</a:t>
            </a:fld>
            <a:endParaRPr lang="es-ES"/>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11/03/2014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7A847CFC-816F-41D0-AAC0-9BF4FEBC753E}" type="datetimeFigureOut">
              <a:rPr lang="es-ES" smtClean="0"/>
              <a:t>11/03/2014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5" name="Date Placeholder 4"/>
          <p:cNvSpPr>
            <a:spLocks noGrp="1"/>
          </p:cNvSpPr>
          <p:nvPr>
            <p:ph type="dt" sz="half" idx="10"/>
          </p:nvPr>
        </p:nvSpPr>
        <p:spPr/>
        <p:txBody>
          <a:bodyPr/>
          <a:lstStyle/>
          <a:p>
            <a:fld id="{7A847CFC-816F-41D0-AAC0-9BF4FEBC753E}" type="datetimeFigureOut">
              <a:rPr lang="es-ES" smtClean="0"/>
              <a:t>11/03/2014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a:p>
        </p:txBody>
      </p:sp>
      <p:sp>
        <p:nvSpPr>
          <p:cNvPr id="9" name="Content Placeholder 8"/>
          <p:cNvSpPr>
            <a:spLocks noGrp="1"/>
          </p:cNvSpPr>
          <p:nvPr>
            <p:ph sz="quarter" idx="13"/>
          </p:nvPr>
        </p:nvSpPr>
        <p:spPr>
          <a:xfrm>
            <a:off x="1042416" y="2313432"/>
            <a:ext cx="3419856" cy="349300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7A847CFC-816F-41D0-AAC0-9BF4FEBC753E}" type="datetimeFigureOut">
              <a:rPr lang="es-ES" smtClean="0"/>
              <a:t>11/03/2014</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t>11/03/2014</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47CFC-816F-41D0-AAC0-9BF4FEBC753E}" type="datetimeFigureOut">
              <a:rPr lang="es-ES" smtClean="0"/>
              <a:t>11/03/2014</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7A847CFC-816F-41D0-AAC0-9BF4FEBC753E}" type="datetimeFigureOut">
              <a:rPr lang="es-ES" smtClean="0"/>
              <a:t>11/03/2014</a:t>
            </a:fld>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s-ES"/>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s-ES" smtClean="0"/>
              <a:t>Haga clic para modificar el estilo de título del patrón</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11/03/2014</a:t>
            </a:fld>
            <a:endParaRPr lang="es-E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11/03/2014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11/03/2014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7A847CFC-816F-41D0-AAC0-9BF4FEBC753E}" type="datetimeFigureOut">
              <a:rPr lang="es-ES" smtClean="0"/>
              <a:t>11/03/2014</a:t>
            </a:fld>
            <a:endParaRPr lang="es-ES"/>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s-ES"/>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332656"/>
            <a:ext cx="7772400" cy="1470025"/>
          </a:xfrm>
        </p:spPr>
        <p:txBody>
          <a:bodyPr>
            <a:normAutofit/>
          </a:bodyPr>
          <a:lstStyle/>
          <a:p>
            <a:r>
              <a:rPr lang="es-CO" sz="8000" dirty="0" smtClean="0">
                <a:solidFill>
                  <a:srgbClr val="FF0000"/>
                </a:solidFill>
                <a:latin typeface="Algerian" pitchFamily="82" charset="0"/>
              </a:rPr>
              <a:t>CLAMA A MI</a:t>
            </a:r>
            <a:endParaRPr lang="es-CO" sz="8000" dirty="0">
              <a:solidFill>
                <a:srgbClr val="FF0000"/>
              </a:solidFill>
              <a:latin typeface="Algerian" pitchFamily="82" charset="0"/>
            </a:endParaRPr>
          </a:p>
        </p:txBody>
      </p:sp>
      <p:sp>
        <p:nvSpPr>
          <p:cNvPr id="3" name="2 Subtítulo"/>
          <p:cNvSpPr>
            <a:spLocks noGrp="1"/>
          </p:cNvSpPr>
          <p:nvPr>
            <p:ph type="subTitle" idx="1"/>
          </p:nvPr>
        </p:nvSpPr>
        <p:spPr>
          <a:xfrm>
            <a:off x="5436096" y="2888940"/>
            <a:ext cx="2222860" cy="1152128"/>
          </a:xfrm>
        </p:spPr>
        <p:txBody>
          <a:bodyPr>
            <a:normAutofit fontScale="92500"/>
          </a:bodyPr>
          <a:lstStyle/>
          <a:p>
            <a:pPr algn="ctr"/>
            <a:r>
              <a:rPr lang="es-CO" sz="2800" b="1" dirty="0" smtClean="0">
                <a:solidFill>
                  <a:srgbClr val="FF0000"/>
                </a:solidFill>
              </a:rPr>
              <a:t>TEXTO BASE: JER.3:3.</a:t>
            </a:r>
            <a:endParaRPr lang="es-CO" sz="2800" b="1"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1988840"/>
            <a:ext cx="3007981"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1514908"/>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764704"/>
            <a:ext cx="4320480"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5" name="4 Diagrama"/>
          <p:cNvGraphicFramePr/>
          <p:nvPr>
            <p:extLst>
              <p:ext uri="{D42A27DB-BD31-4B8C-83A1-F6EECF244321}">
                <p14:modId xmlns:p14="http://schemas.microsoft.com/office/powerpoint/2010/main" val="2930317934"/>
              </p:ext>
            </p:extLst>
          </p:nvPr>
        </p:nvGraphicFramePr>
        <p:xfrm>
          <a:off x="763686" y="3939065"/>
          <a:ext cx="7704856" cy="23083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8812681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609" y="908721"/>
            <a:ext cx="5616624" cy="2664296"/>
          </a:xfrm>
        </p:spPr>
        <p:txBody>
          <a:bodyPr>
            <a:normAutofit fontScale="92500" lnSpcReduction="10000"/>
          </a:bodyPr>
          <a:lstStyle/>
          <a:p>
            <a:pPr marL="68580" indent="0" algn="ctr">
              <a:buNone/>
            </a:pPr>
            <a:r>
              <a:rPr lang="es-CO" dirty="0" smtClean="0"/>
              <a:t>En </a:t>
            </a:r>
            <a:r>
              <a:rPr lang="es-CO" dirty="0"/>
              <a:t>este versículo Jeremías está siendo aconsejado por Dios a orar en la cárcel. Durante cuarenta años, el profeta Jeremías había advertido que Judá y Jerusalén serían destruidas por sus pecados, y ahora los ejércitos de Babilonia estaban en la muralla de la ciudad. </a:t>
            </a:r>
            <a:endParaRPr lang="es-CO" dirty="0" smtClean="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764704"/>
            <a:ext cx="1924050" cy="2371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3717032"/>
            <a:ext cx="7972722" cy="2954655"/>
          </a:xfrm>
          <a:prstGeom prst="rect">
            <a:avLst/>
          </a:prstGeom>
        </p:spPr>
        <p:txBody>
          <a:bodyPr wrap="square">
            <a:spAutoFit/>
          </a:bodyPr>
          <a:lstStyle/>
          <a:p>
            <a:pPr algn="ctr"/>
            <a:r>
              <a:rPr lang="es-CO" sz="2400" dirty="0"/>
              <a:t>Sedequías, el rey no quería que profetice la caída de Judá por lo que Jeremías fue echado en un hoyo en la cárcel. Para el pensamiento humano fue más allá de cualquier duda de que las promesas de Dios a Israel sería un fracaso. </a:t>
            </a:r>
            <a:endParaRPr lang="es-CO" sz="2400" dirty="0" smtClean="0"/>
          </a:p>
          <a:p>
            <a:pPr algn="ctr"/>
            <a:r>
              <a:rPr lang="es-CO" sz="2400" b="1" dirty="0" smtClean="0">
                <a:solidFill>
                  <a:srgbClr val="FF0000"/>
                </a:solidFill>
              </a:rPr>
              <a:t>Fue </a:t>
            </a:r>
            <a:r>
              <a:rPr lang="es-CO" sz="2400" b="1" dirty="0">
                <a:solidFill>
                  <a:srgbClr val="FF0000"/>
                </a:solidFill>
              </a:rPr>
              <a:t>precisamente en ese tiempo oscuro que Dios viene a su siervo con palabras de aliento.</a:t>
            </a:r>
          </a:p>
          <a:p>
            <a:endParaRPr lang="es-CO" dirty="0"/>
          </a:p>
        </p:txBody>
      </p:sp>
    </p:spTree>
    <p:extLst>
      <p:ext uri="{BB962C8B-B14F-4D97-AF65-F5344CB8AC3E}">
        <p14:creationId xmlns:p14="http://schemas.microsoft.com/office/powerpoint/2010/main" val="50699609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p:cTn id="13"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608" y="836713"/>
            <a:ext cx="7272808" cy="3168352"/>
          </a:xfrm>
        </p:spPr>
        <p:txBody>
          <a:bodyPr>
            <a:normAutofit fontScale="92500" lnSpcReduction="10000"/>
          </a:bodyPr>
          <a:lstStyle/>
          <a:p>
            <a:pPr marL="68580" indent="0" algn="ctr">
              <a:buNone/>
            </a:pPr>
            <a:r>
              <a:rPr lang="es-CO" dirty="0" smtClean="0"/>
              <a:t>Para reflexionar: Si </a:t>
            </a:r>
            <a:r>
              <a:rPr lang="es-CO" dirty="0"/>
              <a:t>la oración comienza con Dios, entonces ¿por qué se apresuran a obtener el asesoramiento de la gente cuando nuestro Dios Todopoderoso espera que confiemos en Él? </a:t>
            </a:r>
            <a:endParaRPr lang="es-CO" dirty="0" smtClean="0"/>
          </a:p>
          <a:p>
            <a:pPr marL="68580" indent="0" algn="ctr">
              <a:buNone/>
            </a:pPr>
            <a:r>
              <a:rPr lang="es-CO" dirty="0" smtClean="0"/>
              <a:t>¿</a:t>
            </a:r>
            <a:r>
              <a:rPr lang="es-CO" dirty="0"/>
              <a:t>No hay bálsamo en </a:t>
            </a:r>
            <a:r>
              <a:rPr lang="es-CO" dirty="0" smtClean="0"/>
              <a:t>Galaad </a:t>
            </a:r>
            <a:r>
              <a:rPr lang="es-CO" sz="2800" b="1" dirty="0" smtClean="0">
                <a:latin typeface="Agency FB" pitchFamily="34" charset="0"/>
              </a:rPr>
              <a:t>(o donde tu vives</a:t>
            </a:r>
            <a:r>
              <a:rPr lang="es-CO" dirty="0" smtClean="0"/>
              <a:t>), </a:t>
            </a:r>
            <a:r>
              <a:rPr lang="es-CO" dirty="0"/>
              <a:t>aparte del Gran Médico</a:t>
            </a:r>
            <a:r>
              <a:rPr lang="es-CO" dirty="0" smtClean="0"/>
              <a:t>? Dice </a:t>
            </a:r>
            <a:r>
              <a:rPr lang="es-CO" b="1" dirty="0" smtClean="0">
                <a:solidFill>
                  <a:srgbClr val="FF0000"/>
                </a:solidFill>
              </a:rPr>
              <a:t>(Jeremías </a:t>
            </a:r>
            <a:r>
              <a:rPr lang="es-CO" b="1" dirty="0">
                <a:solidFill>
                  <a:srgbClr val="FF0000"/>
                </a:solidFill>
              </a:rPr>
              <a:t>8:22). </a:t>
            </a:r>
            <a:endParaRPr lang="es-CO" b="1" dirty="0" smtClean="0">
              <a:solidFill>
                <a:srgbClr val="FF0000"/>
              </a:solidFill>
            </a:endParaRPr>
          </a:p>
          <a:p>
            <a:pPr marL="68580" indent="0" algn="ctr">
              <a:buNone/>
            </a:pPr>
            <a:r>
              <a:rPr lang="es-CO" dirty="0" smtClean="0"/>
              <a:t>A </a:t>
            </a:r>
            <a:r>
              <a:rPr lang="es-CO" dirty="0"/>
              <a:t>lo largo de las Escrituras hay palabras de acción, las órdenes, directivas, y aquí tenemos que ser activos en llamar a </a:t>
            </a:r>
            <a:r>
              <a:rPr lang="es-CO" dirty="0" smtClean="0"/>
              <a:t>Él. </a:t>
            </a:r>
          </a:p>
        </p:txBody>
      </p:sp>
      <p:sp>
        <p:nvSpPr>
          <p:cNvPr id="4" name="3 Rectángulo"/>
          <p:cNvSpPr/>
          <p:nvPr/>
        </p:nvSpPr>
        <p:spPr>
          <a:xfrm>
            <a:off x="539552" y="4365104"/>
            <a:ext cx="5544616" cy="1938992"/>
          </a:xfrm>
          <a:prstGeom prst="rect">
            <a:avLst/>
          </a:prstGeom>
        </p:spPr>
        <p:txBody>
          <a:bodyPr wrap="square">
            <a:spAutoFit/>
          </a:bodyPr>
          <a:lstStyle/>
          <a:p>
            <a:pPr algn="ctr"/>
            <a:r>
              <a:rPr lang="es-CO" sz="2400" dirty="0"/>
              <a:t>La pregunta es: </a:t>
            </a:r>
            <a:r>
              <a:rPr lang="es-CO" sz="2400" b="1" dirty="0">
                <a:solidFill>
                  <a:srgbClr val="FF0000"/>
                </a:solidFill>
              </a:rPr>
              <a:t>¿Con qué frecuencia hablamos con Dios a través de la oración? ¿Es tan a menudo como llamamos a un familiar o un amigo?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8224" y="4108600"/>
            <a:ext cx="2571750" cy="2200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545857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down)">
                                      <p:cBhvr>
                                        <p:cTn id="21" dur="580">
                                          <p:stCondLst>
                                            <p:cond delay="0"/>
                                          </p:stCondLst>
                                        </p:cTn>
                                        <p:tgtEl>
                                          <p:spTgt spid="4"/>
                                        </p:tgtEl>
                                      </p:cBhvr>
                                    </p:animEffect>
                                    <p:anim calcmode="lin" valueType="num">
                                      <p:cBhvr>
                                        <p:cTn id="2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7" dur="26">
                                          <p:stCondLst>
                                            <p:cond delay="650"/>
                                          </p:stCondLst>
                                        </p:cTn>
                                        <p:tgtEl>
                                          <p:spTgt spid="4"/>
                                        </p:tgtEl>
                                      </p:cBhvr>
                                      <p:to x="100000" y="60000"/>
                                    </p:animScale>
                                    <p:animScale>
                                      <p:cBhvr>
                                        <p:cTn id="28" dur="166" decel="50000">
                                          <p:stCondLst>
                                            <p:cond delay="676"/>
                                          </p:stCondLst>
                                        </p:cTn>
                                        <p:tgtEl>
                                          <p:spTgt spid="4"/>
                                        </p:tgtEl>
                                      </p:cBhvr>
                                      <p:to x="100000" y="100000"/>
                                    </p:animScale>
                                    <p:animScale>
                                      <p:cBhvr>
                                        <p:cTn id="29" dur="26">
                                          <p:stCondLst>
                                            <p:cond delay="1312"/>
                                          </p:stCondLst>
                                        </p:cTn>
                                        <p:tgtEl>
                                          <p:spTgt spid="4"/>
                                        </p:tgtEl>
                                      </p:cBhvr>
                                      <p:to x="100000" y="80000"/>
                                    </p:animScale>
                                    <p:animScale>
                                      <p:cBhvr>
                                        <p:cTn id="30" dur="166" decel="50000">
                                          <p:stCondLst>
                                            <p:cond delay="1338"/>
                                          </p:stCondLst>
                                        </p:cTn>
                                        <p:tgtEl>
                                          <p:spTgt spid="4"/>
                                        </p:tgtEl>
                                      </p:cBhvr>
                                      <p:to x="100000" y="100000"/>
                                    </p:animScale>
                                    <p:animScale>
                                      <p:cBhvr>
                                        <p:cTn id="31" dur="26">
                                          <p:stCondLst>
                                            <p:cond delay="1642"/>
                                          </p:stCondLst>
                                        </p:cTn>
                                        <p:tgtEl>
                                          <p:spTgt spid="4"/>
                                        </p:tgtEl>
                                      </p:cBhvr>
                                      <p:to x="100000" y="90000"/>
                                    </p:animScale>
                                    <p:animScale>
                                      <p:cBhvr>
                                        <p:cTn id="32" dur="166" decel="50000">
                                          <p:stCondLst>
                                            <p:cond delay="1668"/>
                                          </p:stCondLst>
                                        </p:cTn>
                                        <p:tgtEl>
                                          <p:spTgt spid="4"/>
                                        </p:tgtEl>
                                      </p:cBhvr>
                                      <p:to x="100000" y="100000"/>
                                    </p:animScale>
                                    <p:animScale>
                                      <p:cBhvr>
                                        <p:cTn id="33" dur="26">
                                          <p:stCondLst>
                                            <p:cond delay="1808"/>
                                          </p:stCondLst>
                                        </p:cTn>
                                        <p:tgtEl>
                                          <p:spTgt spid="4"/>
                                        </p:tgtEl>
                                      </p:cBhvr>
                                      <p:to x="100000" y="95000"/>
                                    </p:animScale>
                                    <p:animScale>
                                      <p:cBhvr>
                                        <p:cTn id="34" dur="166" decel="50000">
                                          <p:stCondLst>
                                            <p:cond delay="1834"/>
                                          </p:stCondLst>
                                        </p:cTn>
                                        <p:tgtEl>
                                          <p:spTgt spid="4"/>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4098"/>
                                        </p:tgtEl>
                                        <p:attrNameLst>
                                          <p:attrName>style.visibility</p:attrName>
                                        </p:attrNameLst>
                                      </p:cBhvr>
                                      <p:to>
                                        <p:strVal val="visible"/>
                                      </p:to>
                                    </p:set>
                                    <p:animEffect transition="in" filter="wipe(down)">
                                      <p:cBhvr>
                                        <p:cTn id="37" dur="580">
                                          <p:stCondLst>
                                            <p:cond delay="0"/>
                                          </p:stCondLst>
                                        </p:cTn>
                                        <p:tgtEl>
                                          <p:spTgt spid="4098"/>
                                        </p:tgtEl>
                                      </p:cBhvr>
                                    </p:animEffect>
                                    <p:anim calcmode="lin" valueType="num">
                                      <p:cBhvr>
                                        <p:cTn id="38"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43" dur="26">
                                          <p:stCondLst>
                                            <p:cond delay="650"/>
                                          </p:stCondLst>
                                        </p:cTn>
                                        <p:tgtEl>
                                          <p:spTgt spid="4098"/>
                                        </p:tgtEl>
                                      </p:cBhvr>
                                      <p:to x="100000" y="60000"/>
                                    </p:animScale>
                                    <p:animScale>
                                      <p:cBhvr>
                                        <p:cTn id="44" dur="166" decel="50000">
                                          <p:stCondLst>
                                            <p:cond delay="676"/>
                                          </p:stCondLst>
                                        </p:cTn>
                                        <p:tgtEl>
                                          <p:spTgt spid="4098"/>
                                        </p:tgtEl>
                                      </p:cBhvr>
                                      <p:to x="100000" y="100000"/>
                                    </p:animScale>
                                    <p:animScale>
                                      <p:cBhvr>
                                        <p:cTn id="45" dur="26">
                                          <p:stCondLst>
                                            <p:cond delay="1312"/>
                                          </p:stCondLst>
                                        </p:cTn>
                                        <p:tgtEl>
                                          <p:spTgt spid="4098"/>
                                        </p:tgtEl>
                                      </p:cBhvr>
                                      <p:to x="100000" y="80000"/>
                                    </p:animScale>
                                    <p:animScale>
                                      <p:cBhvr>
                                        <p:cTn id="46" dur="166" decel="50000">
                                          <p:stCondLst>
                                            <p:cond delay="1338"/>
                                          </p:stCondLst>
                                        </p:cTn>
                                        <p:tgtEl>
                                          <p:spTgt spid="4098"/>
                                        </p:tgtEl>
                                      </p:cBhvr>
                                      <p:to x="100000" y="100000"/>
                                    </p:animScale>
                                    <p:animScale>
                                      <p:cBhvr>
                                        <p:cTn id="47" dur="26">
                                          <p:stCondLst>
                                            <p:cond delay="1642"/>
                                          </p:stCondLst>
                                        </p:cTn>
                                        <p:tgtEl>
                                          <p:spTgt spid="4098"/>
                                        </p:tgtEl>
                                      </p:cBhvr>
                                      <p:to x="100000" y="90000"/>
                                    </p:animScale>
                                    <p:animScale>
                                      <p:cBhvr>
                                        <p:cTn id="48" dur="166" decel="50000">
                                          <p:stCondLst>
                                            <p:cond delay="1668"/>
                                          </p:stCondLst>
                                        </p:cTn>
                                        <p:tgtEl>
                                          <p:spTgt spid="4098"/>
                                        </p:tgtEl>
                                      </p:cBhvr>
                                      <p:to x="100000" y="100000"/>
                                    </p:animScale>
                                    <p:animScale>
                                      <p:cBhvr>
                                        <p:cTn id="49" dur="26">
                                          <p:stCondLst>
                                            <p:cond delay="1808"/>
                                          </p:stCondLst>
                                        </p:cTn>
                                        <p:tgtEl>
                                          <p:spTgt spid="4098"/>
                                        </p:tgtEl>
                                      </p:cBhvr>
                                      <p:to x="100000" y="95000"/>
                                    </p:animScale>
                                    <p:animScale>
                                      <p:cBhvr>
                                        <p:cTn id="50" dur="166" decel="50000">
                                          <p:stCondLst>
                                            <p:cond delay="1834"/>
                                          </p:stCondLst>
                                        </p:cTn>
                                        <p:tgtEl>
                                          <p:spTgt spid="409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71600" y="836712"/>
            <a:ext cx="7056784" cy="1296144"/>
          </a:xfrm>
        </p:spPr>
        <p:txBody>
          <a:bodyPr>
            <a:noAutofit/>
          </a:bodyPr>
          <a:lstStyle/>
          <a:p>
            <a:pPr marL="68580" indent="0" algn="ctr">
              <a:buNone/>
            </a:pPr>
            <a:r>
              <a:rPr lang="es-CO" sz="2800" b="1" dirty="0">
                <a:solidFill>
                  <a:srgbClr val="FF0000"/>
                </a:solidFill>
              </a:rPr>
              <a:t>El problema que la mayoría de los seres humanos tienen, es que llaman a todos los demás, pero no a Dios</a:t>
            </a:r>
            <a:r>
              <a:rPr lang="es-CO" sz="2800" b="1" dirty="0" smtClean="0">
                <a:solidFill>
                  <a:srgbClr val="FF0000"/>
                </a:solidFill>
              </a:rPr>
              <a:t>.</a:t>
            </a:r>
            <a:endParaRPr lang="es-CO" sz="2800" b="1" dirty="0">
              <a:solidFill>
                <a:srgbClr val="FF0000"/>
              </a:solidFill>
            </a:endParaRPr>
          </a:p>
        </p:txBody>
      </p:sp>
      <p:sp>
        <p:nvSpPr>
          <p:cNvPr id="4" name="3 Rectángulo"/>
          <p:cNvSpPr/>
          <p:nvPr/>
        </p:nvSpPr>
        <p:spPr>
          <a:xfrm>
            <a:off x="827584" y="2708920"/>
            <a:ext cx="4572000" cy="1631216"/>
          </a:xfrm>
          <a:prstGeom prst="rect">
            <a:avLst/>
          </a:prstGeom>
        </p:spPr>
        <p:txBody>
          <a:bodyPr>
            <a:spAutoFit/>
          </a:bodyPr>
          <a:lstStyle/>
          <a:p>
            <a:pPr algn="ctr"/>
            <a:r>
              <a:rPr lang="es-CO" sz="2000" dirty="0"/>
              <a:t>Tenemos que invocar a Dios sin cesar. “Y yo te responderé…” Dice Dios. Sin duda, algunos temen que se le invocan o que han llamado y no hubo respuesta.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492896"/>
            <a:ext cx="2899023"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835697" y="5013176"/>
            <a:ext cx="5409950" cy="1200329"/>
          </a:xfrm>
          <a:prstGeom prst="rect">
            <a:avLst/>
          </a:prstGeom>
        </p:spPr>
        <p:txBody>
          <a:bodyPr wrap="square">
            <a:spAutoFit/>
          </a:bodyPr>
          <a:lstStyle/>
          <a:p>
            <a:pPr algn="ctr"/>
            <a:r>
              <a:rPr lang="es-CO" sz="2400" b="1" dirty="0">
                <a:solidFill>
                  <a:srgbClr val="FF0000"/>
                </a:solidFill>
              </a:rPr>
              <a:t>Pero creen en estas </a:t>
            </a:r>
            <a:r>
              <a:rPr lang="es-CO" sz="2400" b="1" dirty="0" smtClean="0">
                <a:solidFill>
                  <a:srgbClr val="FF0000"/>
                </a:solidFill>
              </a:rPr>
              <a:t>palabras,</a:t>
            </a:r>
            <a:r>
              <a:rPr lang="es-CO" sz="2400" b="1" dirty="0">
                <a:solidFill>
                  <a:srgbClr val="FF0000"/>
                </a:solidFill>
              </a:rPr>
              <a:t> “yo te responderé”. En su tiempo y en sus maneras le responderá.</a:t>
            </a:r>
          </a:p>
        </p:txBody>
      </p:sp>
    </p:spTree>
    <p:extLst>
      <p:ext uri="{BB962C8B-B14F-4D97-AF65-F5344CB8AC3E}">
        <p14:creationId xmlns:p14="http://schemas.microsoft.com/office/powerpoint/2010/main" val="95333008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fade">
                                      <p:cBhvr>
                                        <p:cTn id="12" dur="2000"/>
                                        <p:tgtEl>
                                          <p:spTgt spid="5122"/>
                                        </p:tgtEl>
                                      </p:cBhvr>
                                    </p:animEffect>
                                    <p:anim calcmode="lin" valueType="num">
                                      <p:cBhvr>
                                        <p:cTn id="13" dur="2000" fill="hold"/>
                                        <p:tgtEl>
                                          <p:spTgt spid="5122"/>
                                        </p:tgtEl>
                                        <p:attrNameLst>
                                          <p:attrName>ppt_w</p:attrName>
                                        </p:attrNameLst>
                                      </p:cBhvr>
                                      <p:tavLst>
                                        <p:tav tm="0" fmla="#ppt_w*sin(2.5*pi*$)">
                                          <p:val>
                                            <p:fltVal val="0"/>
                                          </p:val>
                                        </p:tav>
                                        <p:tav tm="100000">
                                          <p:val>
                                            <p:fltVal val="1"/>
                                          </p:val>
                                        </p:tav>
                                      </p:tavLst>
                                    </p:anim>
                                    <p:anim calcmode="lin" valueType="num">
                                      <p:cBhvr>
                                        <p:cTn id="14" dur="2000" fill="hold"/>
                                        <p:tgtEl>
                                          <p:spTgt spid="5122"/>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anim calcmode="lin" valueType="num">
                                      <p:cBhvr>
                                        <p:cTn id="18" dur="2000" fill="hold"/>
                                        <p:tgtEl>
                                          <p:spTgt spid="5"/>
                                        </p:tgtEl>
                                        <p:attrNameLst>
                                          <p:attrName>ppt_w</p:attrName>
                                        </p:attrNameLst>
                                      </p:cBhvr>
                                      <p:tavLst>
                                        <p:tav tm="0" fmla="#ppt_w*sin(2.5*pi*$)">
                                          <p:val>
                                            <p:fltVal val="0"/>
                                          </p:val>
                                        </p:tav>
                                        <p:tav tm="100000">
                                          <p:val>
                                            <p:fltVal val="1"/>
                                          </p:val>
                                        </p:tav>
                                      </p:tavLst>
                                    </p:anim>
                                    <p:anim calcmode="lin" valueType="num">
                                      <p:cBhvr>
                                        <p:cTn id="1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608" y="980729"/>
            <a:ext cx="7200916" cy="4896544"/>
          </a:xfrm>
        </p:spPr>
        <p:txBody>
          <a:bodyPr>
            <a:normAutofit fontScale="92500" lnSpcReduction="20000"/>
          </a:bodyPr>
          <a:lstStyle/>
          <a:p>
            <a:pPr marL="68580" indent="0" algn="ctr">
              <a:buNone/>
            </a:pPr>
            <a:endParaRPr lang="es-CO" dirty="0" smtClean="0"/>
          </a:p>
          <a:p>
            <a:pPr marL="68580" indent="0" algn="ctr">
              <a:buNone/>
            </a:pPr>
            <a:r>
              <a:rPr lang="es-CO" sz="3200" b="1" dirty="0" smtClean="0">
                <a:solidFill>
                  <a:srgbClr val="FF0000"/>
                </a:solidFill>
              </a:rPr>
              <a:t>Dios </a:t>
            </a:r>
            <a:r>
              <a:rPr lang="es-CO" sz="3200" b="1" dirty="0">
                <a:solidFill>
                  <a:srgbClr val="FF0000"/>
                </a:solidFill>
              </a:rPr>
              <a:t>ha sido paciente y esperando a que lo invoquen, por lo que debemos también esperar delante de Él  confiando que Él responderá. </a:t>
            </a:r>
            <a:endParaRPr lang="es-CO" sz="3200" b="1" dirty="0" smtClean="0">
              <a:solidFill>
                <a:srgbClr val="FF0000"/>
              </a:solidFill>
            </a:endParaRPr>
          </a:p>
          <a:p>
            <a:pPr marL="68580" indent="0" algn="ctr">
              <a:buNone/>
            </a:pPr>
            <a:endParaRPr lang="es-CO" sz="3200" b="1" dirty="0" smtClean="0">
              <a:solidFill>
                <a:srgbClr val="FF0000"/>
              </a:solidFill>
            </a:endParaRPr>
          </a:p>
          <a:p>
            <a:pPr marL="68580" indent="0" algn="ctr">
              <a:buNone/>
            </a:pPr>
            <a:r>
              <a:rPr lang="es-CO" sz="3200" b="1" dirty="0" smtClean="0">
                <a:solidFill>
                  <a:srgbClr val="FF0000"/>
                </a:solidFill>
              </a:rPr>
              <a:t>Él </a:t>
            </a:r>
            <a:r>
              <a:rPr lang="es-CO" sz="3200" b="1" dirty="0">
                <a:solidFill>
                  <a:srgbClr val="FF0000"/>
                </a:solidFill>
              </a:rPr>
              <a:t>ha sido fiel en el pasado para responder. Algunas personas necesitan ayuda en su fe para creerlo, pero tenemos que creer que el Señor va a contestar y esperar pacientemente en Él.</a:t>
            </a:r>
          </a:p>
          <a:p>
            <a:endParaRPr lang="es-CO" dirty="0"/>
          </a:p>
        </p:txBody>
      </p:sp>
    </p:spTree>
    <p:extLst>
      <p:ext uri="{BB962C8B-B14F-4D97-AF65-F5344CB8AC3E}">
        <p14:creationId xmlns:p14="http://schemas.microsoft.com/office/powerpoint/2010/main" val="3054531821"/>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492" y="836712"/>
            <a:ext cx="7128908" cy="5400600"/>
          </a:xfrm>
        </p:spPr>
        <p:txBody>
          <a:bodyPr>
            <a:normAutofit lnSpcReduction="10000"/>
          </a:bodyPr>
          <a:lstStyle/>
          <a:p>
            <a:pPr marL="68580" indent="0" algn="ctr">
              <a:buNone/>
            </a:pPr>
            <a:r>
              <a:rPr lang="es-CO" sz="2800" b="1" dirty="0"/>
              <a:t>¡Qué grande es nuestro Dios</a:t>
            </a:r>
            <a:r>
              <a:rPr lang="es-CO" sz="2800" b="1" dirty="0" smtClean="0"/>
              <a:t>!</a:t>
            </a:r>
          </a:p>
          <a:p>
            <a:pPr marL="68580" indent="0" algn="ctr">
              <a:buNone/>
            </a:pPr>
            <a:r>
              <a:rPr lang="es-CO" dirty="0"/>
              <a:t> </a:t>
            </a:r>
            <a:r>
              <a:rPr lang="es-CO" sz="2800" b="1" dirty="0">
                <a:latin typeface="Agency FB" pitchFamily="34" charset="0"/>
              </a:rPr>
              <a:t>“Porque grande es Jehová, y digno de suprema alabanza”</a:t>
            </a:r>
            <a:r>
              <a:rPr lang="es-CO" dirty="0"/>
              <a:t> </a:t>
            </a:r>
            <a:r>
              <a:rPr lang="es-CO" b="1" dirty="0" smtClean="0">
                <a:solidFill>
                  <a:srgbClr val="FF0000"/>
                </a:solidFill>
              </a:rPr>
              <a:t>1 </a:t>
            </a:r>
            <a:r>
              <a:rPr lang="es-CO" b="1" dirty="0">
                <a:solidFill>
                  <a:srgbClr val="FF0000"/>
                </a:solidFill>
              </a:rPr>
              <a:t>Crónicas 16:25</a:t>
            </a:r>
            <a:r>
              <a:rPr lang="es-CO" dirty="0"/>
              <a:t>, pues no hay nada demasiado difícil para Él. No hay nada que Él no puede hacer, porque Dios es poderoso para hacer todas las cosas</a:t>
            </a:r>
            <a:r>
              <a:rPr lang="es-CO" dirty="0" smtClean="0"/>
              <a:t>.</a:t>
            </a:r>
          </a:p>
          <a:p>
            <a:pPr marL="68580" indent="0" algn="ctr">
              <a:buNone/>
            </a:pPr>
            <a:r>
              <a:rPr lang="es-CO" dirty="0" smtClean="0"/>
              <a:t> </a:t>
            </a:r>
            <a:r>
              <a:rPr lang="es-CO" dirty="0"/>
              <a:t>Entonces, ¿cuán grande y poderoso serán sus obras</a:t>
            </a:r>
            <a:r>
              <a:rPr lang="es-CO" dirty="0" smtClean="0"/>
              <a:t>? Más </a:t>
            </a:r>
            <a:r>
              <a:rPr lang="es-CO" dirty="0"/>
              <a:t>allá de nuestro entendimiento para estar seguro. </a:t>
            </a:r>
            <a:endParaRPr lang="es-CO" dirty="0" smtClean="0"/>
          </a:p>
          <a:p>
            <a:pPr marL="68580" indent="0" algn="ctr">
              <a:buNone/>
            </a:pPr>
            <a:r>
              <a:rPr lang="es-CO" dirty="0" smtClean="0"/>
              <a:t>“</a:t>
            </a:r>
            <a:r>
              <a:rPr lang="es-CO" sz="2800" b="1" dirty="0">
                <a:latin typeface="Agency FB" pitchFamily="34" charset="0"/>
              </a:rPr>
              <a:t>Como son más altos los cielos que la tierra, así son mis caminos más altos que vuestros caminos, y mis pensamientos más que vuestros pensamientos</a:t>
            </a:r>
            <a:r>
              <a:rPr lang="es-CO" dirty="0" smtClean="0"/>
              <a:t>.”</a:t>
            </a:r>
          </a:p>
          <a:p>
            <a:pPr marL="68580" indent="0" algn="ctr">
              <a:buNone/>
            </a:pPr>
            <a:r>
              <a:rPr lang="es-CO" b="1" dirty="0" smtClean="0">
                <a:solidFill>
                  <a:srgbClr val="FF0000"/>
                </a:solidFill>
              </a:rPr>
              <a:t>Isaías 55:9.</a:t>
            </a:r>
            <a:endParaRPr lang="es-CO" b="1" dirty="0">
              <a:solidFill>
                <a:srgbClr val="FF0000"/>
              </a:solidFill>
            </a:endParaRPr>
          </a:p>
        </p:txBody>
      </p:sp>
    </p:spTree>
    <p:extLst>
      <p:ext uri="{BB962C8B-B14F-4D97-AF65-F5344CB8AC3E}">
        <p14:creationId xmlns:p14="http://schemas.microsoft.com/office/powerpoint/2010/main" val="59859479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492" y="908720"/>
            <a:ext cx="7128908" cy="5328592"/>
          </a:xfrm>
        </p:spPr>
        <p:txBody>
          <a:bodyPr>
            <a:normAutofit fontScale="77500" lnSpcReduction="20000"/>
          </a:bodyPr>
          <a:lstStyle/>
          <a:p>
            <a:pPr marL="68580" indent="0" algn="ctr">
              <a:buNone/>
            </a:pPr>
            <a:r>
              <a:rPr lang="es-CO" sz="2800" b="1" dirty="0">
                <a:solidFill>
                  <a:srgbClr val="FF0000"/>
                </a:solidFill>
              </a:rPr>
              <a:t>Las Escrituras nos hablan de hechos poderosos de Dios. </a:t>
            </a:r>
            <a:endParaRPr lang="es-CO" sz="2800" b="1" dirty="0" smtClean="0">
              <a:solidFill>
                <a:srgbClr val="FF0000"/>
              </a:solidFill>
            </a:endParaRPr>
          </a:p>
          <a:p>
            <a:pPr marL="68580" indent="0">
              <a:buNone/>
            </a:pPr>
            <a:endParaRPr lang="es-CO" dirty="0" smtClean="0"/>
          </a:p>
          <a:p>
            <a:pPr marL="68580" indent="0" algn="ctr">
              <a:buNone/>
            </a:pPr>
            <a:r>
              <a:rPr lang="es-CO" dirty="0" smtClean="0"/>
              <a:t>La </a:t>
            </a:r>
            <a:r>
              <a:rPr lang="es-CO" dirty="0"/>
              <a:t>separación del Mar Rojo, </a:t>
            </a:r>
            <a:endParaRPr lang="es-CO" dirty="0" smtClean="0"/>
          </a:p>
          <a:p>
            <a:pPr marL="68580" indent="0" algn="ctr">
              <a:buNone/>
            </a:pPr>
            <a:r>
              <a:rPr lang="es-CO" dirty="0" smtClean="0"/>
              <a:t>las </a:t>
            </a:r>
            <a:r>
              <a:rPr lang="es-CO" dirty="0"/>
              <a:t>disposiciones relativas a los hijos de Israel durante 40 años, </a:t>
            </a:r>
            <a:endParaRPr lang="es-CO" dirty="0" smtClean="0"/>
          </a:p>
          <a:p>
            <a:pPr marL="68580" indent="0" algn="ctr">
              <a:buNone/>
            </a:pPr>
            <a:r>
              <a:rPr lang="es-CO" dirty="0" smtClean="0"/>
              <a:t>el </a:t>
            </a:r>
            <a:r>
              <a:rPr lang="es-CO" dirty="0"/>
              <a:t>agua de una </a:t>
            </a:r>
            <a:r>
              <a:rPr lang="es-CO" dirty="0" smtClean="0"/>
              <a:t>roca dos veces, para saciar la sed de sus hijos.</a:t>
            </a:r>
          </a:p>
          <a:p>
            <a:pPr marL="68580" indent="0" algn="ctr">
              <a:buNone/>
            </a:pPr>
            <a:r>
              <a:rPr lang="es-CO" dirty="0" smtClean="0"/>
              <a:t>la </a:t>
            </a:r>
            <a:r>
              <a:rPr lang="es-CO" dirty="0"/>
              <a:t>comida del cielo</a:t>
            </a:r>
            <a:r>
              <a:rPr lang="es-CO" dirty="0" smtClean="0"/>
              <a:t>, durante cuarenta años. </a:t>
            </a:r>
          </a:p>
          <a:p>
            <a:pPr marL="68580" indent="0" algn="ctr">
              <a:buNone/>
            </a:pPr>
            <a:r>
              <a:rPr lang="es-CO" dirty="0" smtClean="0"/>
              <a:t>los </a:t>
            </a:r>
            <a:r>
              <a:rPr lang="es-CO" dirty="0"/>
              <a:t>gigantes muertos, </a:t>
            </a:r>
            <a:endParaRPr lang="es-CO" dirty="0" smtClean="0"/>
          </a:p>
          <a:p>
            <a:pPr marL="68580" indent="0" algn="ctr">
              <a:buNone/>
            </a:pPr>
            <a:r>
              <a:rPr lang="es-CO" dirty="0" smtClean="0"/>
              <a:t>las </a:t>
            </a:r>
            <a:r>
              <a:rPr lang="es-CO" dirty="0"/>
              <a:t>bocas de los leones que se mantuvieron cerrados</a:t>
            </a:r>
            <a:r>
              <a:rPr lang="es-CO" dirty="0" smtClean="0"/>
              <a:t>,</a:t>
            </a:r>
          </a:p>
          <a:p>
            <a:pPr marL="68580" indent="0" algn="ctr">
              <a:buNone/>
            </a:pPr>
            <a:r>
              <a:rPr lang="es-CO" dirty="0" smtClean="0"/>
              <a:t> Los tres hebreos en el horno ardiendo sin quemarse, sólo </a:t>
            </a:r>
            <a:r>
              <a:rPr lang="es-CO" dirty="0"/>
              <a:t>para nombrar algunos</a:t>
            </a:r>
            <a:r>
              <a:rPr lang="es-CO" dirty="0" smtClean="0"/>
              <a:t>.</a:t>
            </a:r>
          </a:p>
          <a:p>
            <a:pPr marL="68580" indent="0" algn="ctr">
              <a:buNone/>
            </a:pPr>
            <a:endParaRPr lang="es-CO" dirty="0" smtClean="0"/>
          </a:p>
          <a:p>
            <a:pPr marL="68580" indent="0" algn="ctr">
              <a:buNone/>
            </a:pPr>
            <a:r>
              <a:rPr lang="es-CO" dirty="0" smtClean="0"/>
              <a:t> </a:t>
            </a:r>
            <a:r>
              <a:rPr lang="es-CO" sz="2800" b="1" dirty="0">
                <a:solidFill>
                  <a:srgbClr val="FF0000"/>
                </a:solidFill>
              </a:rPr>
              <a:t>¿Quién puede hacer cosas tan grandes y poderosas como nuestro Dios? No hay otro, sólo Dios puede hacer maravillas en medio de nosotros y para Su gloria</a:t>
            </a:r>
            <a:r>
              <a:rPr lang="es-CO" sz="2800" b="1" dirty="0" smtClean="0">
                <a:solidFill>
                  <a:srgbClr val="FF0000"/>
                </a:solidFill>
              </a:rPr>
              <a:t>. Amen.</a:t>
            </a:r>
            <a:endParaRPr lang="es-CO" sz="2800" b="1" dirty="0">
              <a:solidFill>
                <a:srgbClr val="FF0000"/>
              </a:solidFill>
            </a:endParaRPr>
          </a:p>
        </p:txBody>
      </p:sp>
    </p:spTree>
    <p:extLst>
      <p:ext uri="{BB962C8B-B14F-4D97-AF65-F5344CB8AC3E}">
        <p14:creationId xmlns:p14="http://schemas.microsoft.com/office/powerpoint/2010/main" val="227861388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5" end="5"/>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p:cTn id="37"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7" end="7"/>
                                            </p:txEl>
                                          </p:spTgt>
                                        </p:tgtEl>
                                      </p:cBhvr>
                                    </p:animEffect>
                                  </p:childTnLst>
                                </p:cTn>
                              </p:par>
                              <p:par>
                                <p:cTn id="41" presetID="31" presetClass="entr" presetSubtype="0" fill="hold" nodeType="with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p:cTn id="43"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8" end="8"/>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6" presetClass="entr" presetSubtype="0" fill="hold"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animEffect transition="in" filter="wipe(down)">
                                      <p:cBhvr>
                                        <p:cTn id="51" dur="580">
                                          <p:stCondLst>
                                            <p:cond delay="0"/>
                                          </p:stCondLst>
                                        </p:cTn>
                                        <p:tgtEl>
                                          <p:spTgt spid="3">
                                            <p:txEl>
                                              <p:pRg st="10" end="10"/>
                                            </p:txEl>
                                          </p:spTgt>
                                        </p:tgtEl>
                                      </p:cBhvr>
                                    </p:animEffect>
                                    <p:anim calcmode="lin" valueType="num">
                                      <p:cBhvr>
                                        <p:cTn id="52" dur="1822" tmFilter="0,0; 0.14,0.36; 0.43,0.73; 0.71,0.91; 1.0,1.0">
                                          <p:stCondLst>
                                            <p:cond delay="0"/>
                                          </p:stCondLst>
                                        </p:cTn>
                                        <p:tgtEl>
                                          <p:spTgt spid="3">
                                            <p:txEl>
                                              <p:pRg st="10" end="10"/>
                                            </p:txEl>
                                          </p:spTgt>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3">
                                            <p:txEl>
                                              <p:pRg st="10" end="10"/>
                                            </p:txEl>
                                          </p:spTgt>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3">
                                            <p:txEl>
                                              <p:pRg st="10" end="10"/>
                                            </p:txEl>
                                          </p:spTgt>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3">
                                            <p:txEl>
                                              <p:pRg st="10" end="10"/>
                                            </p:txEl>
                                          </p:spTgt>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3">
                                            <p:txEl>
                                              <p:pRg st="10" end="10"/>
                                            </p:txEl>
                                          </p:spTgt>
                                        </p:tgtEl>
                                        <p:attrNameLst>
                                          <p:attrName>ppt_y</p:attrName>
                                        </p:attrNameLst>
                                      </p:cBhvr>
                                      <p:tavLst>
                                        <p:tav tm="0" fmla="#ppt_y-sin(pi*$)/81">
                                          <p:val>
                                            <p:fltVal val="0"/>
                                          </p:val>
                                        </p:tav>
                                        <p:tav tm="100000">
                                          <p:val>
                                            <p:fltVal val="1"/>
                                          </p:val>
                                        </p:tav>
                                      </p:tavLst>
                                    </p:anim>
                                    <p:animScale>
                                      <p:cBhvr>
                                        <p:cTn id="57" dur="26">
                                          <p:stCondLst>
                                            <p:cond delay="650"/>
                                          </p:stCondLst>
                                        </p:cTn>
                                        <p:tgtEl>
                                          <p:spTgt spid="3">
                                            <p:txEl>
                                              <p:pRg st="10" end="10"/>
                                            </p:txEl>
                                          </p:spTgt>
                                        </p:tgtEl>
                                      </p:cBhvr>
                                      <p:to x="100000" y="60000"/>
                                    </p:animScale>
                                    <p:animScale>
                                      <p:cBhvr>
                                        <p:cTn id="58" dur="166" decel="50000">
                                          <p:stCondLst>
                                            <p:cond delay="676"/>
                                          </p:stCondLst>
                                        </p:cTn>
                                        <p:tgtEl>
                                          <p:spTgt spid="3">
                                            <p:txEl>
                                              <p:pRg st="10" end="10"/>
                                            </p:txEl>
                                          </p:spTgt>
                                        </p:tgtEl>
                                      </p:cBhvr>
                                      <p:to x="100000" y="100000"/>
                                    </p:animScale>
                                    <p:animScale>
                                      <p:cBhvr>
                                        <p:cTn id="59" dur="26">
                                          <p:stCondLst>
                                            <p:cond delay="1312"/>
                                          </p:stCondLst>
                                        </p:cTn>
                                        <p:tgtEl>
                                          <p:spTgt spid="3">
                                            <p:txEl>
                                              <p:pRg st="10" end="10"/>
                                            </p:txEl>
                                          </p:spTgt>
                                        </p:tgtEl>
                                      </p:cBhvr>
                                      <p:to x="100000" y="80000"/>
                                    </p:animScale>
                                    <p:animScale>
                                      <p:cBhvr>
                                        <p:cTn id="60" dur="166" decel="50000">
                                          <p:stCondLst>
                                            <p:cond delay="1338"/>
                                          </p:stCondLst>
                                        </p:cTn>
                                        <p:tgtEl>
                                          <p:spTgt spid="3">
                                            <p:txEl>
                                              <p:pRg st="10" end="10"/>
                                            </p:txEl>
                                          </p:spTgt>
                                        </p:tgtEl>
                                      </p:cBhvr>
                                      <p:to x="100000" y="100000"/>
                                    </p:animScale>
                                    <p:animScale>
                                      <p:cBhvr>
                                        <p:cTn id="61" dur="26">
                                          <p:stCondLst>
                                            <p:cond delay="1642"/>
                                          </p:stCondLst>
                                        </p:cTn>
                                        <p:tgtEl>
                                          <p:spTgt spid="3">
                                            <p:txEl>
                                              <p:pRg st="10" end="10"/>
                                            </p:txEl>
                                          </p:spTgt>
                                        </p:tgtEl>
                                      </p:cBhvr>
                                      <p:to x="100000" y="90000"/>
                                    </p:animScale>
                                    <p:animScale>
                                      <p:cBhvr>
                                        <p:cTn id="62" dur="166" decel="50000">
                                          <p:stCondLst>
                                            <p:cond delay="1668"/>
                                          </p:stCondLst>
                                        </p:cTn>
                                        <p:tgtEl>
                                          <p:spTgt spid="3">
                                            <p:txEl>
                                              <p:pRg st="10" end="10"/>
                                            </p:txEl>
                                          </p:spTgt>
                                        </p:tgtEl>
                                      </p:cBhvr>
                                      <p:to x="100000" y="100000"/>
                                    </p:animScale>
                                    <p:animScale>
                                      <p:cBhvr>
                                        <p:cTn id="63" dur="26">
                                          <p:stCondLst>
                                            <p:cond delay="1808"/>
                                          </p:stCondLst>
                                        </p:cTn>
                                        <p:tgtEl>
                                          <p:spTgt spid="3">
                                            <p:txEl>
                                              <p:pRg st="10" end="10"/>
                                            </p:txEl>
                                          </p:spTgt>
                                        </p:tgtEl>
                                      </p:cBhvr>
                                      <p:to x="100000" y="95000"/>
                                    </p:animScale>
                                    <p:animScale>
                                      <p:cBhvr>
                                        <p:cTn id="64" dur="166" decel="50000">
                                          <p:stCondLst>
                                            <p:cond delay="1834"/>
                                          </p:stCondLst>
                                        </p:cTn>
                                        <p:tgtEl>
                                          <p:spTgt spid="3">
                                            <p:txEl>
                                              <p:pRg st="10" end="1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492" y="908721"/>
            <a:ext cx="6777317" cy="1800200"/>
          </a:xfrm>
        </p:spPr>
        <p:txBody>
          <a:bodyPr/>
          <a:lstStyle/>
          <a:p>
            <a:pPr marL="68580" indent="0" algn="ctr">
              <a:buNone/>
            </a:pPr>
            <a:r>
              <a:rPr lang="es-CO" dirty="0"/>
              <a:t>Tenemos que creer en Dios todopoderoso “</a:t>
            </a:r>
            <a:r>
              <a:rPr lang="es-CO" sz="2800" dirty="0">
                <a:latin typeface="Agency FB" pitchFamily="34" charset="0"/>
              </a:rPr>
              <a:t>que es poderoso para hacer todas las cosas mucho más abundantemente de lo que pedimos o </a:t>
            </a:r>
            <a:r>
              <a:rPr lang="es-CO" sz="2800" dirty="0" smtClean="0">
                <a:latin typeface="Agency FB" pitchFamily="34" charset="0"/>
              </a:rPr>
              <a:t>entendemos</a:t>
            </a:r>
            <a:r>
              <a:rPr lang="es-CO" dirty="0" smtClean="0"/>
              <a:t>”. </a:t>
            </a:r>
            <a:r>
              <a:rPr lang="es-CO" b="1" dirty="0" smtClean="0">
                <a:solidFill>
                  <a:srgbClr val="FF0000"/>
                </a:solidFill>
              </a:rPr>
              <a:t>Efesios </a:t>
            </a:r>
            <a:r>
              <a:rPr lang="es-CO" b="1" dirty="0">
                <a:solidFill>
                  <a:srgbClr val="FF0000"/>
                </a:solidFill>
              </a:rPr>
              <a:t>3:20.</a:t>
            </a:r>
            <a:r>
              <a:rPr lang="es-CO" dirty="0"/>
              <a:t> </a:t>
            </a:r>
            <a:endParaRPr lang="es-CO" dirty="0" smtClean="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327091"/>
            <a:ext cx="3240360" cy="2736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3140972"/>
            <a:ext cx="4572000" cy="3108543"/>
          </a:xfrm>
          <a:prstGeom prst="rect">
            <a:avLst/>
          </a:prstGeom>
        </p:spPr>
        <p:txBody>
          <a:bodyPr>
            <a:spAutoFit/>
          </a:bodyPr>
          <a:lstStyle/>
          <a:p>
            <a:pPr algn="ctr"/>
            <a:r>
              <a:rPr lang="es-CO" sz="2800" b="1" dirty="0">
                <a:solidFill>
                  <a:srgbClr val="0070C0"/>
                </a:solidFill>
              </a:rPr>
              <a:t>Necesitamos confiar en Él y en Él cree que es poderoso. “Clama a mí, y yo te responderé, y te enseñaré cosas grandes y ocultas que tú no conoces.”</a:t>
            </a:r>
          </a:p>
        </p:txBody>
      </p:sp>
    </p:spTree>
    <p:extLst>
      <p:ext uri="{BB962C8B-B14F-4D97-AF65-F5344CB8AC3E}">
        <p14:creationId xmlns:p14="http://schemas.microsoft.com/office/powerpoint/2010/main" val="50073526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500" fill="hold"/>
                                        <p:tgtEl>
                                          <p:spTgt spid="6146"/>
                                        </p:tgtEl>
                                        <p:attrNameLst>
                                          <p:attrName>ppt_w</p:attrName>
                                        </p:attrNameLst>
                                      </p:cBhvr>
                                      <p:tavLst>
                                        <p:tav tm="0">
                                          <p:val>
                                            <p:fltVal val="0"/>
                                          </p:val>
                                        </p:tav>
                                        <p:tav tm="100000">
                                          <p:val>
                                            <p:strVal val="#ppt_w"/>
                                          </p:val>
                                        </p:tav>
                                      </p:tavLst>
                                    </p:anim>
                                    <p:anim calcmode="lin" valueType="num">
                                      <p:cBhvr>
                                        <p:cTn id="8" dur="500" fill="hold"/>
                                        <p:tgtEl>
                                          <p:spTgt spid="6146"/>
                                        </p:tgtEl>
                                        <p:attrNameLst>
                                          <p:attrName>ppt_h</p:attrName>
                                        </p:attrNameLst>
                                      </p:cBhvr>
                                      <p:tavLst>
                                        <p:tav tm="0">
                                          <p:val>
                                            <p:fltVal val="0"/>
                                          </p:val>
                                        </p:tav>
                                        <p:tav tm="100000">
                                          <p:val>
                                            <p:strVal val="#ppt_h"/>
                                          </p:val>
                                        </p:tav>
                                      </p:tavLst>
                                    </p:anim>
                                    <p:animEffect transition="in" filter="fade">
                                      <p:cBhvr>
                                        <p:cTn id="9" dur="500"/>
                                        <p:tgtEl>
                                          <p:spTgt spid="614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492" y="836713"/>
            <a:ext cx="6777317" cy="1152127"/>
          </a:xfrm>
        </p:spPr>
        <p:txBody>
          <a:bodyPr>
            <a:noAutofit/>
          </a:bodyPr>
          <a:lstStyle/>
          <a:p>
            <a:pPr marL="68580" indent="0" algn="ctr">
              <a:buNone/>
            </a:pPr>
            <a:r>
              <a:rPr lang="es-CO" b="1" dirty="0" smtClean="0">
                <a:solidFill>
                  <a:srgbClr val="FF0000"/>
                </a:solidFill>
              </a:rPr>
              <a:t>Debemos </a:t>
            </a:r>
            <a:r>
              <a:rPr lang="es-CO" b="1" dirty="0">
                <a:solidFill>
                  <a:srgbClr val="FF0000"/>
                </a:solidFill>
              </a:rPr>
              <a:t>recordar que sabemos muy poco sobre el futuro y se asegura sólo aquellas cosas que están escritas en la Biblia. </a:t>
            </a:r>
            <a:endParaRPr lang="es-CO" b="1" dirty="0" smtClean="0">
              <a:solidFill>
                <a:srgbClr val="FF0000"/>
              </a:solidFill>
            </a:endParaRPr>
          </a:p>
        </p:txBody>
      </p:sp>
      <p:sp>
        <p:nvSpPr>
          <p:cNvPr id="4" name="3 Rectángulo"/>
          <p:cNvSpPr/>
          <p:nvPr/>
        </p:nvSpPr>
        <p:spPr>
          <a:xfrm>
            <a:off x="822507" y="2660755"/>
            <a:ext cx="5703435" cy="1569660"/>
          </a:xfrm>
          <a:prstGeom prst="rect">
            <a:avLst/>
          </a:prstGeom>
        </p:spPr>
        <p:txBody>
          <a:bodyPr wrap="square">
            <a:spAutoFit/>
          </a:bodyPr>
          <a:lstStyle/>
          <a:p>
            <a:pPr algn="ctr"/>
            <a:r>
              <a:rPr lang="es-CO" sz="2400" dirty="0"/>
              <a:t>Debemos por lo tanto, caminar cerca del Señor, porque no sabemos qué va a pasar, hoy, mañana o la próxima semana, pero Dios lo sabe</a:t>
            </a:r>
            <a:r>
              <a:rPr lang="es-CO" sz="2400" dirty="0" smtClean="0"/>
              <a:t>.</a:t>
            </a:r>
            <a:endParaRPr lang="es-CO" sz="24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4543" y="2374023"/>
            <a:ext cx="2143125"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822506" y="4629762"/>
            <a:ext cx="7637925" cy="1631216"/>
          </a:xfrm>
          <a:prstGeom prst="rect">
            <a:avLst/>
          </a:prstGeom>
        </p:spPr>
        <p:txBody>
          <a:bodyPr wrap="square">
            <a:spAutoFit/>
          </a:bodyPr>
          <a:lstStyle/>
          <a:p>
            <a:pPr algn="ctr"/>
            <a:r>
              <a:rPr lang="es-CO" dirty="0"/>
              <a:t> </a:t>
            </a:r>
            <a:r>
              <a:rPr lang="es-CO" sz="2000" b="1" dirty="0">
                <a:solidFill>
                  <a:srgbClr val="FF0000"/>
                </a:solidFill>
              </a:rPr>
              <a:t>Recuerde que nuestro adversario el diablo, nos está buscando, no sabemos cómo va a atacar y viene contra nosotros. No sabemos cuáles son las tentaciones que tenemos por delante que nos hacen caer en la tentación y el pecado contra el Señor. </a:t>
            </a:r>
          </a:p>
        </p:txBody>
      </p:sp>
    </p:spTree>
    <p:extLst>
      <p:ext uri="{BB962C8B-B14F-4D97-AF65-F5344CB8AC3E}">
        <p14:creationId xmlns:p14="http://schemas.microsoft.com/office/powerpoint/2010/main" val="48958400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170"/>
                                        </p:tgtEl>
                                        <p:attrNameLst>
                                          <p:attrName>style.visibility</p:attrName>
                                        </p:attrNameLst>
                                      </p:cBhvr>
                                      <p:to>
                                        <p:strVal val="visible"/>
                                      </p:to>
                                    </p:set>
                                    <p:animEffect transition="in" filter="fade">
                                      <p:cBhvr>
                                        <p:cTn id="12" dur="1000"/>
                                        <p:tgtEl>
                                          <p:spTgt spid="7170"/>
                                        </p:tgtEl>
                                      </p:cBhvr>
                                    </p:animEffect>
                                    <p:anim calcmode="lin" valueType="num">
                                      <p:cBhvr>
                                        <p:cTn id="13" dur="1000" fill="hold"/>
                                        <p:tgtEl>
                                          <p:spTgt spid="7170"/>
                                        </p:tgtEl>
                                        <p:attrNameLst>
                                          <p:attrName>ppt_x</p:attrName>
                                        </p:attrNameLst>
                                      </p:cBhvr>
                                      <p:tavLst>
                                        <p:tav tm="0">
                                          <p:val>
                                            <p:strVal val="#ppt_x"/>
                                          </p:val>
                                        </p:tav>
                                        <p:tav tm="100000">
                                          <p:val>
                                            <p:strVal val="#ppt_x"/>
                                          </p:val>
                                        </p:tav>
                                      </p:tavLst>
                                    </p:anim>
                                    <p:anim calcmode="lin" valueType="num">
                                      <p:cBhvr>
                                        <p:cTn id="14" dur="1000" fill="hold"/>
                                        <p:tgtEl>
                                          <p:spTgt spid="717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492" y="980729"/>
            <a:ext cx="4968668" cy="1872208"/>
          </a:xfrm>
        </p:spPr>
        <p:txBody>
          <a:bodyPr>
            <a:normAutofit fontScale="92500" lnSpcReduction="20000"/>
          </a:bodyPr>
          <a:lstStyle/>
          <a:p>
            <a:pPr marL="68580" indent="0" algn="ctr">
              <a:buNone/>
            </a:pPr>
            <a:r>
              <a:rPr lang="es-CO" dirty="0"/>
              <a:t>No sabemos lo que el hombre va a hacer para nosotros, pero Dios conoce todas las cosas y Él tiene el control de los acontecimientos humanos, y el tiempo para Su propósito. </a:t>
            </a:r>
            <a:endParaRPr lang="es-CO"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4661" y="836712"/>
            <a:ext cx="2286000" cy="1771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32948" y="2708920"/>
            <a:ext cx="7899492" cy="3785652"/>
          </a:xfrm>
          <a:prstGeom prst="rect">
            <a:avLst/>
          </a:prstGeom>
        </p:spPr>
        <p:txBody>
          <a:bodyPr wrap="square">
            <a:spAutoFit/>
          </a:bodyPr>
          <a:lstStyle/>
          <a:p>
            <a:pPr algn="ctr"/>
            <a:r>
              <a:rPr lang="es-CO" sz="2400" b="1" dirty="0">
                <a:solidFill>
                  <a:srgbClr val="FF0000"/>
                </a:solidFill>
              </a:rPr>
              <a:t>Él conoce nuestras necesidades, Él conoce nuestra debilidad, Él sabe lo que nos enfrentamos y Él quiere que “clamemos a Él”, para que Él sea capaz de hacer maravillas grandes para proporcionar, para sanar, para responder, para proteger, guardar y hacer todas las cosas para Su gloria.</a:t>
            </a:r>
          </a:p>
          <a:p>
            <a:pPr algn="ctr"/>
            <a:r>
              <a:rPr lang="es-CO" sz="2400" b="1" dirty="0">
                <a:solidFill>
                  <a:srgbClr val="FF0000"/>
                </a:solidFill>
              </a:rPr>
              <a:t> Hay esperanza, si creemos en nuestro Creador, por lo tanto, debemos aferrarnos a este verso maravilloso de la promesa de Dios</a:t>
            </a:r>
            <a:r>
              <a:rPr lang="es-CO" sz="2400" b="1" dirty="0" smtClean="0">
                <a:solidFill>
                  <a:srgbClr val="FF0000"/>
                </a:solidFill>
              </a:rPr>
              <a:t>.</a:t>
            </a:r>
            <a:endParaRPr lang="es-CO" sz="2400" b="1" dirty="0">
              <a:solidFill>
                <a:srgbClr val="FF0000"/>
              </a:solidFill>
            </a:endParaRPr>
          </a:p>
        </p:txBody>
      </p:sp>
    </p:spTree>
    <p:extLst>
      <p:ext uri="{BB962C8B-B14F-4D97-AF65-F5344CB8AC3E}">
        <p14:creationId xmlns:p14="http://schemas.microsoft.com/office/powerpoint/2010/main" val="418028075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 calcmode="lin" valueType="num">
                                      <p:cBhvr>
                                        <p:cTn id="12"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492" y="836712"/>
            <a:ext cx="6912884" cy="4995917"/>
          </a:xfrm>
        </p:spPr>
        <p:txBody>
          <a:bodyPr>
            <a:normAutofit/>
          </a:bodyPr>
          <a:lstStyle/>
          <a:p>
            <a:pPr marL="68580" indent="0" algn="ctr">
              <a:buNone/>
            </a:pPr>
            <a:r>
              <a:rPr lang="es-CO" b="1" dirty="0"/>
              <a:t>La oración nos lleva a lo alto, por encima del tumulto y la confusión del presente, para ver los propósitos de Dios en Cristo y saber que estos efectos siempre prevalecerán. </a:t>
            </a:r>
            <a:endParaRPr lang="es-CO" b="1" dirty="0" smtClean="0"/>
          </a:p>
          <a:p>
            <a:pPr marL="68580" indent="0">
              <a:buNone/>
            </a:pPr>
            <a:r>
              <a:rPr lang="es-CO" dirty="0" smtClean="0"/>
              <a:t>.</a:t>
            </a:r>
            <a:endParaRPr lang="es-CO" dirty="0"/>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2852936"/>
            <a:ext cx="7488832"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407178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7584" y="836713"/>
            <a:ext cx="3600399" cy="4104456"/>
          </a:xfrm>
        </p:spPr>
        <p:txBody>
          <a:bodyPr>
            <a:normAutofit fontScale="92500" lnSpcReduction="10000"/>
          </a:bodyPr>
          <a:lstStyle/>
          <a:p>
            <a:pPr marL="68580" indent="0" algn="ctr">
              <a:buNone/>
            </a:pPr>
            <a:r>
              <a:rPr lang="es-CO" dirty="0"/>
              <a:t>La oración nos hace conocer el amor de Dios en Jesucristo, que por la fe es don de Dios, se podría decir, estoy convencido de </a:t>
            </a:r>
            <a:r>
              <a:rPr lang="es-CO" dirty="0" smtClean="0"/>
              <a:t>que:</a:t>
            </a:r>
          </a:p>
          <a:p>
            <a:pPr marL="68580" indent="0" algn="ctr">
              <a:buNone/>
            </a:pPr>
            <a:r>
              <a:rPr lang="es-CO" dirty="0" smtClean="0"/>
              <a:t> </a:t>
            </a:r>
            <a:r>
              <a:rPr lang="es-CO" dirty="0"/>
              <a:t>“</a:t>
            </a:r>
            <a:r>
              <a:rPr lang="es-CO" sz="2800" b="1" dirty="0">
                <a:latin typeface="Agency FB" pitchFamily="34" charset="0"/>
              </a:rPr>
              <a:t>ni lo alto ni lo profundo, ni ninguna otra cosa creada nos podrá separar del amor de Dios en Cristo Jesús nuestro Señor</a:t>
            </a:r>
            <a:r>
              <a:rPr lang="es-CO" dirty="0"/>
              <a:t>” </a:t>
            </a:r>
            <a:r>
              <a:rPr lang="es-CO" dirty="0" smtClean="0">
                <a:solidFill>
                  <a:srgbClr val="FF0000"/>
                </a:solidFill>
              </a:rPr>
              <a:t>Romanos </a:t>
            </a:r>
            <a:r>
              <a:rPr lang="es-CO" dirty="0">
                <a:solidFill>
                  <a:srgbClr val="FF0000"/>
                </a:solidFill>
              </a:rPr>
              <a:t>8:39</a:t>
            </a:r>
            <a:r>
              <a:rPr lang="es-CO" dirty="0"/>
              <a:t>.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908720"/>
            <a:ext cx="3960440"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48612" y="5517232"/>
            <a:ext cx="4687684" cy="954107"/>
          </a:xfrm>
          <a:prstGeom prst="rect">
            <a:avLst/>
          </a:prstGeom>
        </p:spPr>
        <p:txBody>
          <a:bodyPr wrap="square">
            <a:spAutoFit/>
          </a:bodyPr>
          <a:lstStyle/>
          <a:p>
            <a:pPr algn="ctr"/>
            <a:r>
              <a:rPr lang="es-CO" sz="2800" dirty="0" smtClean="0"/>
              <a:t>Esto y mucho más </a:t>
            </a:r>
            <a:r>
              <a:rPr lang="es-CO" sz="2800" dirty="0"/>
              <a:t>es la bendición de la </a:t>
            </a:r>
            <a:r>
              <a:rPr lang="es-CO" sz="2800" dirty="0" smtClean="0"/>
              <a:t>oración.</a:t>
            </a:r>
            <a:endParaRPr lang="es-CO" sz="2800" dirty="0"/>
          </a:p>
        </p:txBody>
      </p:sp>
    </p:spTree>
    <p:extLst>
      <p:ext uri="{BB962C8B-B14F-4D97-AF65-F5344CB8AC3E}">
        <p14:creationId xmlns:p14="http://schemas.microsoft.com/office/powerpoint/2010/main" val="3855817910"/>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492" y="908721"/>
            <a:ext cx="6777317" cy="504056"/>
          </a:xfrm>
        </p:spPr>
        <p:txBody>
          <a:bodyPr>
            <a:noAutofit/>
          </a:bodyPr>
          <a:lstStyle/>
          <a:p>
            <a:pPr marL="68580" indent="0" algn="ctr">
              <a:buNone/>
            </a:pPr>
            <a:r>
              <a:rPr lang="es-CO" b="1" dirty="0" smtClean="0">
                <a:solidFill>
                  <a:srgbClr val="FF0000"/>
                </a:solidFill>
              </a:rPr>
              <a:t>Pregunto: ¿Hay </a:t>
            </a:r>
            <a:r>
              <a:rPr lang="es-CO" b="1" dirty="0">
                <a:solidFill>
                  <a:srgbClr val="FF0000"/>
                </a:solidFill>
              </a:rPr>
              <a:t>algo tan valioso como eso? </a:t>
            </a:r>
            <a:endParaRPr lang="es-CO" b="1" dirty="0" smtClean="0">
              <a:solidFill>
                <a:srgbClr val="FF0000"/>
              </a:solidFill>
            </a:endParaRPr>
          </a:p>
        </p:txBody>
      </p:sp>
      <p:sp>
        <p:nvSpPr>
          <p:cNvPr id="4" name="3 Rectángulo"/>
          <p:cNvSpPr/>
          <p:nvPr/>
        </p:nvSpPr>
        <p:spPr>
          <a:xfrm>
            <a:off x="611560" y="1960094"/>
            <a:ext cx="5472608" cy="1569660"/>
          </a:xfrm>
          <a:prstGeom prst="rect">
            <a:avLst/>
          </a:prstGeom>
        </p:spPr>
        <p:txBody>
          <a:bodyPr wrap="square">
            <a:spAutoFit/>
          </a:bodyPr>
          <a:lstStyle/>
          <a:p>
            <a:pPr algn="ctr"/>
            <a:r>
              <a:rPr lang="es-CO" sz="2400" dirty="0"/>
              <a:t>Es por eso que Dios a menudo nos lleva en el camino de la prueba, para hacernos más humildes y que nos enseñe a confiar en Él y orar. </a:t>
            </a:r>
          </a:p>
        </p:txBody>
      </p:sp>
      <p:sp>
        <p:nvSpPr>
          <p:cNvPr id="5" name="4 Rectángulo"/>
          <p:cNvSpPr/>
          <p:nvPr/>
        </p:nvSpPr>
        <p:spPr>
          <a:xfrm>
            <a:off x="1403648" y="4221088"/>
            <a:ext cx="5616624" cy="1938992"/>
          </a:xfrm>
          <a:prstGeom prst="rect">
            <a:avLst/>
          </a:prstGeom>
        </p:spPr>
        <p:txBody>
          <a:bodyPr wrap="square">
            <a:spAutoFit/>
          </a:bodyPr>
          <a:lstStyle/>
          <a:p>
            <a:pPr algn="ctr"/>
            <a:r>
              <a:rPr lang="es-CO" sz="2400" b="1" dirty="0">
                <a:solidFill>
                  <a:srgbClr val="FF0000"/>
                </a:solidFill>
              </a:rPr>
              <a:t>Que Dios mismo habla a usted hoy estas palabras</a:t>
            </a:r>
            <a:r>
              <a:rPr lang="es-CO" sz="2400" b="1" dirty="0" smtClean="0">
                <a:solidFill>
                  <a:srgbClr val="FF0000"/>
                </a:solidFill>
              </a:rPr>
              <a:t>: “</a:t>
            </a:r>
            <a:r>
              <a:rPr lang="es-CO" sz="2400" b="1" dirty="0">
                <a:solidFill>
                  <a:srgbClr val="FF0000"/>
                </a:solidFill>
              </a:rPr>
              <a:t>Clama a mí, y yo te responderé, y te enseñaré cosas grandes y ocultas que tú no conoces.”</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772816"/>
            <a:ext cx="2448272"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05364342"/>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Effect transition="in" filter="wheel(1)">
                                      <p:cBhvr>
                                        <p:cTn id="10" dur="2000"/>
                                        <p:tgtEl>
                                          <p:spTgt spid="5122"/>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2132856"/>
            <a:ext cx="7416824"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Título"/>
          <p:cNvSpPr>
            <a:spLocks noGrp="1"/>
          </p:cNvSpPr>
          <p:nvPr>
            <p:ph type="title"/>
          </p:nvPr>
        </p:nvSpPr>
        <p:spPr>
          <a:xfrm>
            <a:off x="1023624" y="836712"/>
            <a:ext cx="7024744" cy="1143000"/>
          </a:xfrm>
        </p:spPr>
        <p:txBody>
          <a:bodyPr>
            <a:noAutofit/>
          </a:bodyPr>
          <a:lstStyle/>
          <a:p>
            <a:pPr algn="ctr"/>
            <a:r>
              <a:rPr lang="es-CO" sz="4400" b="1" dirty="0" smtClean="0"/>
              <a:t>Lo que se logra con la oración:</a:t>
            </a:r>
            <a:endParaRPr lang="es-CO" sz="4400" b="1" dirty="0"/>
          </a:p>
        </p:txBody>
      </p:sp>
    </p:spTree>
    <p:extLst>
      <p:ext uri="{BB962C8B-B14F-4D97-AF65-F5344CB8AC3E}">
        <p14:creationId xmlns:p14="http://schemas.microsoft.com/office/powerpoint/2010/main" val="3011985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294</TotalTime>
  <Words>370</Words>
  <Application>Microsoft Office PowerPoint</Application>
  <PresentationFormat>Presentación en pantalla (4:3)</PresentationFormat>
  <Paragraphs>51</Paragraphs>
  <Slides>15</Slides>
  <Notes>0</Notes>
  <HiddenSlides>0</HiddenSlides>
  <MMClips>0</MMClips>
  <ScaleCrop>false</ScaleCrop>
  <HeadingPairs>
    <vt:vector size="4" baseType="variant">
      <vt:variant>
        <vt:lpstr>Tema</vt:lpstr>
      </vt:variant>
      <vt:variant>
        <vt:i4>1</vt:i4>
      </vt:variant>
      <vt:variant>
        <vt:lpstr>Títulos de diapositiva</vt:lpstr>
      </vt:variant>
      <vt:variant>
        <vt:i4>15</vt:i4>
      </vt:variant>
    </vt:vector>
  </HeadingPairs>
  <TitlesOfParts>
    <vt:vector size="16" baseType="lpstr">
      <vt:lpstr>Austin</vt:lpstr>
      <vt:lpstr>CLAMA A MI</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Lo que se logra con la oración: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CLAMA A MI</dc:title>
  <dc:creator>FAMILIA FIERRO CH</dc:creator>
  <cp:lastModifiedBy>FAMILIA FIERRO CH</cp:lastModifiedBy>
  <cp:revision>37</cp:revision>
  <dcterms:created xsi:type="dcterms:W3CDTF">2013-02-13T10:52:44Z</dcterms:created>
  <dcterms:modified xsi:type="dcterms:W3CDTF">2014-03-11T17:28:52Z</dcterms:modified>
</cp:coreProperties>
</file>